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64" r:id="rId2"/>
    <p:sldId id="292" r:id="rId3"/>
    <p:sldId id="431" r:id="rId4"/>
    <p:sldId id="437" r:id="rId5"/>
    <p:sldId id="442" r:id="rId6"/>
    <p:sldId id="443" r:id="rId7"/>
    <p:sldId id="444" r:id="rId8"/>
    <p:sldId id="445" r:id="rId9"/>
    <p:sldId id="432" r:id="rId10"/>
    <p:sldId id="433" r:id="rId11"/>
    <p:sldId id="439" r:id="rId12"/>
    <p:sldId id="440" r:id="rId13"/>
    <p:sldId id="446" r:id="rId14"/>
    <p:sldId id="447" r:id="rId15"/>
    <p:sldId id="448" r:id="rId16"/>
    <p:sldId id="450" r:id="rId17"/>
    <p:sldId id="449" r:id="rId18"/>
    <p:sldId id="451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2" autoAdjust="0"/>
    <p:restoredTop sz="90924" autoAdjust="0"/>
  </p:normalViewPr>
  <p:slideViewPr>
    <p:cSldViewPr snapToGrid="0">
      <p:cViewPr varScale="1">
        <p:scale>
          <a:sx n="114" d="100"/>
          <a:sy n="114" d="100"/>
        </p:scale>
        <p:origin x="17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a high level introduction to Apache </a:t>
            </a:r>
            <a:r>
              <a:rPr lang="en-US" sz="10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MXNet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hyperlink" Target="https://github.com/dmlc/gluon-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Object Detection using </a:t>
            </a:r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object detection models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2E8D9A-4CCF-CF49-8991-4432807F9404}"/>
              </a:ext>
            </a:extLst>
          </p:cNvPr>
          <p:cNvSpPr txBox="1">
            <a:spLocks/>
          </p:cNvSpPr>
          <p:nvPr/>
        </p:nvSpPr>
        <p:spPr>
          <a:xfrm>
            <a:off x="3822492" y="5666774"/>
            <a:ext cx="4547015" cy="685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IoU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Intersection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Union</a:t>
            </a:r>
          </a:p>
          <a:p>
            <a:endParaRPr lang="en-US" altLang="zh-CN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A5596-7455-CF43-ABAD-19FBEF29A7EE}"/>
              </a:ext>
            </a:extLst>
          </p:cNvPr>
          <p:cNvGrpSpPr/>
          <p:nvPr/>
        </p:nvGrpSpPr>
        <p:grpSpPr>
          <a:xfrm>
            <a:off x="3506111" y="2314023"/>
            <a:ext cx="5179778" cy="3072015"/>
            <a:chOff x="5116859" y="2849282"/>
            <a:chExt cx="5179778" cy="30720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78CB9A-FEEF-5D45-9064-C6140F74E7B7}"/>
                </a:ext>
              </a:extLst>
            </p:cNvPr>
            <p:cNvSpPr txBox="1"/>
            <p:nvPr/>
          </p:nvSpPr>
          <p:spPr>
            <a:xfrm>
              <a:off x="5116859" y="2849282"/>
              <a:ext cx="5179778" cy="30720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3BCB86-6D4A-A941-977C-9AC557608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872" y="2933779"/>
              <a:ext cx="4547015" cy="2905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7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Detection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9981"/>
              </p:ext>
            </p:extLst>
          </p:nvPr>
        </p:nvGraphicFramePr>
        <p:xfrm>
          <a:off x="1659054" y="2273113"/>
          <a:ext cx="8873892" cy="280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8473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1847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33.0%(paper)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886651">
                <a:tc>
                  <a:txBody>
                    <a:bodyPr/>
                    <a:lstStyle/>
                    <a:p>
                      <a:r>
                        <a:rPr lang="en-US" dirty="0"/>
                        <a:t>Faster-RCNN-Resnet101-FPN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mAP</a:t>
                      </a:r>
                      <a:r>
                        <a:rPr lang="en-US" dirty="0"/>
                        <a:t> on COCO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39.8%(</a:t>
                      </a:r>
                      <a:r>
                        <a:rPr lang="en-US" dirty="0" err="1"/>
                        <a:t>Detectron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1959162" y="5399041"/>
            <a:ext cx="8273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models(single model, single scale test)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Implement SOTA Segmentation Models with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556311" y="981264"/>
            <a:ext cx="56415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 specialized for </a:t>
            </a:r>
            <a:r>
              <a:rPr lang="en-US" sz="2800" dirty="0" err="1">
                <a:solidFill>
                  <a:schemeClr val="bg1"/>
                </a:solidFill>
              </a:rPr>
              <a:t>bbox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315131" y="3167390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8C208-CE29-FC4D-96FB-CB45F74A629B}"/>
              </a:ext>
            </a:extLst>
          </p:cNvPr>
          <p:cNvSpPr/>
          <p:nvPr/>
        </p:nvSpPr>
        <p:spPr>
          <a:xfrm>
            <a:off x="1152292" y="5609473"/>
            <a:ext cx="774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[6]Müller, Rafael, Simon </a:t>
            </a:r>
            <a:r>
              <a:rPr lang="en-US" dirty="0" err="1">
                <a:solidFill>
                  <a:schemeClr val="bg1"/>
                </a:solidFill>
              </a:rPr>
              <a:t>Kornblith</a:t>
            </a:r>
            <a:r>
              <a:rPr lang="en-US" dirty="0">
                <a:solidFill>
                  <a:schemeClr val="bg1"/>
                </a:solidFill>
              </a:rPr>
              <a:t>, and Geoffrey Hinton. "When Does Label Smoothing Help?." </a:t>
            </a:r>
            <a:r>
              <a:rPr lang="en-US" i="1" dirty="0" err="1">
                <a:solidFill>
                  <a:schemeClr val="bg1"/>
                </a:solidFill>
              </a:rPr>
              <a:t>arXiv</a:t>
            </a:r>
            <a:r>
              <a:rPr lang="en-US" i="1" dirty="0">
                <a:solidFill>
                  <a:schemeClr val="bg1"/>
                </a:solidFill>
              </a:rPr>
              <a:t> preprint arXiv:1906.02629</a:t>
            </a:r>
            <a:r>
              <a:rPr lang="en-US" dirty="0">
                <a:solidFill>
                  <a:schemeClr val="bg1"/>
                </a:solidFill>
              </a:rPr>
              <a:t> 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38614" y="1788047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Label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Smoothing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One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hot: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Smoothed: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0.96,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0.01)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Prevent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overfitting!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7950B-B07D-1146-8BCF-5260B396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1" y="1819237"/>
            <a:ext cx="4679796" cy="32195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24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382254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Learning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Rate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Schedule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Cosine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Combine with Warmup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42A68-81BA-4247-A510-D1805EB3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96" y="2347664"/>
            <a:ext cx="7028986" cy="31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449052" y="112064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554E4-D966-BB47-8469-01566E1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42" y="1828613"/>
            <a:ext cx="7441424" cy="36413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4620321" y="5654670"/>
            <a:ext cx="8341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561CFB-24C3-CE4F-BA56-54D7F7BB042E}"/>
              </a:ext>
            </a:extLst>
          </p:cNvPr>
          <p:cNvSpPr/>
          <p:nvPr/>
        </p:nvSpPr>
        <p:spPr>
          <a:xfrm>
            <a:off x="329734" y="1659766"/>
            <a:ext cx="49089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Mixup</a:t>
            </a:r>
            <a:r>
              <a:rPr lang="en-US" altLang="zh-CN" sz="2800" dirty="0">
                <a:solidFill>
                  <a:schemeClr val="bg1"/>
                </a:solidFill>
              </a:rPr>
              <a:t> for object detection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Significantly improved robustness of models to unprecedented scenes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8E4FCB-5550-224D-AD3F-AB6D3658FC59}"/>
              </a:ext>
            </a:extLst>
          </p:cNvPr>
          <p:cNvSpPr/>
          <p:nvPr/>
        </p:nvSpPr>
        <p:spPr>
          <a:xfrm>
            <a:off x="842114" y="5169871"/>
            <a:ext cx="4396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Zhang, et al. "Bag of freebies for training object detection neural networks."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arXiv:1902.04103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nline Media 3" descr="elephant">
            <a:hlinkClick r:id="" action="ppaction://media"/>
            <a:extLst>
              <a:ext uri="{FF2B5EF4-FFF2-40B4-BE49-F238E27FC236}">
                <a16:creationId xmlns:a16="http://schemas.microsoft.com/office/drawing/2014/main" id="{86937A1C-1778-3C4D-9225-7A4326652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0547" y="1206360"/>
            <a:ext cx="6338695" cy="47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63C9F4-725A-7840-B43D-EA8EEDE7D74C}"/>
              </a:ext>
            </a:extLst>
          </p:cNvPr>
          <p:cNvSpPr txBox="1">
            <a:spLocks/>
          </p:cNvSpPr>
          <p:nvPr/>
        </p:nvSpPr>
        <p:spPr>
          <a:xfrm>
            <a:off x="449052" y="163326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200" dirty="0"/>
              <a:t>Advanced training approaches included in </a:t>
            </a:r>
            <a:r>
              <a:rPr lang="en-US" sz="3200" dirty="0" err="1"/>
              <a:t>GluonCV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7B8C5-963D-6043-BD37-8E106C08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86" y="773564"/>
            <a:ext cx="3249833" cy="2858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CCDF6-E1F9-0E42-81B3-B62DAF7A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83" y="773564"/>
            <a:ext cx="5346145" cy="2858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4C980-EB0A-8B41-8891-3DFE0D95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80" y="3804064"/>
            <a:ext cx="9958039" cy="24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7131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3F72-873B-4547-897C-8B57B54D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8" y="2002148"/>
            <a:ext cx="5589864" cy="37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CE6DE-7892-4E42-BC85-4AF6B27B1923}"/>
              </a:ext>
            </a:extLst>
          </p:cNvPr>
          <p:cNvSpPr txBox="1"/>
          <p:nvPr/>
        </p:nvSpPr>
        <p:spPr>
          <a:xfrm>
            <a:off x="2394784" y="1570116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Anchor Based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08BAB-88C1-8A48-88E7-C844E1F2E239}"/>
              </a:ext>
            </a:extLst>
          </p:cNvPr>
          <p:cNvSpPr txBox="1"/>
          <p:nvPr/>
        </p:nvSpPr>
        <p:spPr>
          <a:xfrm>
            <a:off x="7700481" y="1570115"/>
            <a:ext cx="1674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Anchor-free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6B57ED-E7D3-9846-8EA0-DA0571BB42FA}"/>
              </a:ext>
            </a:extLst>
          </p:cNvPr>
          <p:cNvSpPr/>
          <p:nvPr/>
        </p:nvSpPr>
        <p:spPr>
          <a:xfrm>
            <a:off x="1251473" y="52309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RCNN series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SSD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YOLO series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9CD8C-0619-7347-A142-C859BC3B75AA}"/>
              </a:ext>
            </a:extLst>
          </p:cNvPr>
          <p:cNvSpPr/>
          <p:nvPr/>
        </p:nvSpPr>
        <p:spPr>
          <a:xfrm>
            <a:off x="7107483" y="5182689"/>
            <a:ext cx="162935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FCOS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FoveaBox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CornerNet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CenterNet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…</a:t>
            </a: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ACA86-C039-6944-BA49-FDB72C36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53" y="2169158"/>
            <a:ext cx="3614233" cy="272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C10E7-90EB-834A-B25E-8D32D07A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96" y="2113829"/>
            <a:ext cx="2382321" cy="287983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0E29-726D-414C-A4D4-52C11F309DB5}"/>
              </a:ext>
            </a:extLst>
          </p:cNvPr>
          <p:cNvCxnSpPr/>
          <p:nvPr/>
        </p:nvCxnSpPr>
        <p:spPr>
          <a:xfrm>
            <a:off x="8184995" y="2709746"/>
            <a:ext cx="0" cy="390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73C242B-00BA-2B4B-82D7-4AEB0CA5A53A}"/>
              </a:ext>
            </a:extLst>
          </p:cNvPr>
          <p:cNvSpPr/>
          <p:nvPr/>
        </p:nvSpPr>
        <p:spPr>
          <a:xfrm>
            <a:off x="8123663" y="4070195"/>
            <a:ext cx="122663" cy="1226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F9A19FC-F6A0-B241-AAE7-A4C0FACC2E20}"/>
              </a:ext>
            </a:extLst>
          </p:cNvPr>
          <p:cNvSpPr/>
          <p:nvPr/>
        </p:nvSpPr>
        <p:spPr>
          <a:xfrm>
            <a:off x="8318668" y="4054863"/>
            <a:ext cx="418172" cy="1617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E79145-CCBF-434E-874E-8BCEAA262BA6}"/>
              </a:ext>
            </a:extLst>
          </p:cNvPr>
          <p:cNvSpPr/>
          <p:nvPr/>
        </p:nvSpPr>
        <p:spPr>
          <a:xfrm flipH="1">
            <a:off x="7588403" y="4070195"/>
            <a:ext cx="418172" cy="1463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99BC646-7F1E-D041-A746-10077058A82E}"/>
              </a:ext>
            </a:extLst>
          </p:cNvPr>
          <p:cNvSpPr/>
          <p:nvPr/>
        </p:nvSpPr>
        <p:spPr>
          <a:xfrm>
            <a:off x="8092068" y="4310023"/>
            <a:ext cx="185853" cy="5027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326E845-3ADD-D546-963B-2DA0F382849E}"/>
              </a:ext>
            </a:extLst>
          </p:cNvPr>
          <p:cNvSpPr/>
          <p:nvPr/>
        </p:nvSpPr>
        <p:spPr>
          <a:xfrm flipV="1">
            <a:off x="8080917" y="3272521"/>
            <a:ext cx="165410" cy="5745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DCC834-AAF5-4447-844E-7DA3137E8697}"/>
              </a:ext>
            </a:extLst>
          </p:cNvPr>
          <p:cNvSpPr/>
          <p:nvPr/>
        </p:nvSpPr>
        <p:spPr>
          <a:xfrm>
            <a:off x="9096656" y="4070195"/>
            <a:ext cx="122663" cy="1226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9D9B7D6-1067-F04C-BB06-EE410D7221CA}"/>
              </a:ext>
            </a:extLst>
          </p:cNvPr>
          <p:cNvSpPr/>
          <p:nvPr/>
        </p:nvSpPr>
        <p:spPr>
          <a:xfrm>
            <a:off x="9291661" y="4054863"/>
            <a:ext cx="254435" cy="14638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5367998-3C32-594F-9C24-178069AAEB91}"/>
              </a:ext>
            </a:extLst>
          </p:cNvPr>
          <p:cNvSpPr/>
          <p:nvPr/>
        </p:nvSpPr>
        <p:spPr>
          <a:xfrm flipH="1">
            <a:off x="8725132" y="4070195"/>
            <a:ext cx="254435" cy="14638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7B63353-E501-2145-B34F-03FAF0EAEE04}"/>
              </a:ext>
            </a:extLst>
          </p:cNvPr>
          <p:cNvSpPr/>
          <p:nvPr/>
        </p:nvSpPr>
        <p:spPr>
          <a:xfrm>
            <a:off x="9065061" y="4310023"/>
            <a:ext cx="185853" cy="33583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B9D57E0-B5BA-F844-8A60-13A129F27E5B}"/>
              </a:ext>
            </a:extLst>
          </p:cNvPr>
          <p:cNvSpPr/>
          <p:nvPr/>
        </p:nvSpPr>
        <p:spPr>
          <a:xfrm flipV="1">
            <a:off x="9045249" y="3534937"/>
            <a:ext cx="122663" cy="45850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BD59C-5CCC-E94E-920C-814D4586F009}"/>
              </a:ext>
            </a:extLst>
          </p:cNvPr>
          <p:cNvGrpSpPr/>
          <p:nvPr/>
        </p:nvGrpSpPr>
        <p:grpSpPr>
          <a:xfrm>
            <a:off x="4339682" y="1094545"/>
            <a:ext cx="6991816" cy="4171620"/>
            <a:chOff x="2810106" y="2241394"/>
            <a:chExt cx="6534615" cy="39586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385957-28F6-3549-91C5-F7B25A622D76}"/>
                </a:ext>
              </a:extLst>
            </p:cNvPr>
            <p:cNvSpPr txBox="1"/>
            <p:nvPr/>
          </p:nvSpPr>
          <p:spPr>
            <a:xfrm>
              <a:off x="2810106" y="2241394"/>
              <a:ext cx="6534615" cy="39586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D9F54C-A007-3A40-A9A4-C22C6B24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3170" y="2390738"/>
              <a:ext cx="6025659" cy="36869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[1]Wei Liu, Dragomir </a:t>
            </a:r>
            <a:r>
              <a:rPr lang="en-US" dirty="0" err="1">
                <a:solidFill>
                  <a:schemeClr val="bg1"/>
                </a:solidFill>
              </a:rPr>
              <a:t>Anguelov</a:t>
            </a:r>
            <a:r>
              <a:rPr lang="en-US" dirty="0">
                <a:solidFill>
                  <a:schemeClr val="bg1"/>
                </a:solidFill>
              </a:rPr>
              <a:t>, Dumitru Erhan, Christian </a:t>
            </a:r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, Scott Reed, Cheng-Yang Fu, Alexander C. Berg. SSD: Single Shot </a:t>
            </a:r>
            <a:r>
              <a:rPr lang="en-US" dirty="0" err="1">
                <a:solidFill>
                  <a:schemeClr val="bg1"/>
                </a:solidFill>
              </a:rPr>
              <a:t>MultiBox</a:t>
            </a:r>
            <a:r>
              <a:rPr lang="en-US" dirty="0">
                <a:solidFill>
                  <a:schemeClr val="bg1"/>
                </a:solidFill>
              </a:rPr>
              <a:t> Detector. ECCV 2016.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069BC-F13A-904F-8273-AC610E5FA877}"/>
              </a:ext>
            </a:extLst>
          </p:cNvPr>
          <p:cNvSpPr txBox="1"/>
          <p:nvPr/>
        </p:nvSpPr>
        <p:spPr>
          <a:xfrm>
            <a:off x="509744" y="3012504"/>
            <a:ext cx="3683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SSD: Single Shot </a:t>
            </a:r>
            <a:r>
              <a:rPr lang="en-US" sz="3200" dirty="0" err="1">
                <a:solidFill>
                  <a:schemeClr val="bg1"/>
                </a:solidFill>
              </a:rPr>
              <a:t>Multibox</a:t>
            </a:r>
            <a:r>
              <a:rPr lang="en-US" sz="3200" dirty="0">
                <a:solidFill>
                  <a:schemeClr val="bg1"/>
                </a:solidFill>
              </a:rPr>
              <a:t> Detector</a:t>
            </a:r>
          </a:p>
        </p:txBody>
      </p:sp>
    </p:spTree>
    <p:extLst>
      <p:ext uri="{BB962C8B-B14F-4D97-AF65-F5344CB8AC3E}">
        <p14:creationId xmlns:p14="http://schemas.microsoft.com/office/powerpoint/2010/main" val="134440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[2]Redmon, Joseph, et al. "You only look once: Unified, real-time object detection." </a:t>
            </a:r>
            <a:r>
              <a:rPr lang="en-US" i="1" dirty="0">
                <a:solidFill>
                  <a:schemeClr val="bg1"/>
                </a:solidFill>
              </a:rPr>
              <a:t>Proceedings of the IEEE conference on computer vision and pattern recognition.2016.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99611-75E8-6A45-9F1A-272EEC97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20" y="1164594"/>
            <a:ext cx="6593903" cy="2849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621B4-778C-CB43-B329-E2A6510A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52" y="2506643"/>
            <a:ext cx="5067721" cy="305941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1CE7F5D-38CF-3D49-8565-806C8ACE4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2157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FABE-6771-BA49-B4F3-47BE21619D16}"/>
              </a:ext>
            </a:extLst>
          </p:cNvPr>
          <p:cNvSpPr txBox="1"/>
          <p:nvPr/>
        </p:nvSpPr>
        <p:spPr>
          <a:xfrm>
            <a:off x="2434877" y="4520670"/>
            <a:ext cx="208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YOLO v1-v3</a:t>
            </a:r>
          </a:p>
        </p:txBody>
      </p:sp>
    </p:spTree>
    <p:extLst>
      <p:ext uri="{BB962C8B-B14F-4D97-AF65-F5344CB8AC3E}">
        <p14:creationId xmlns:p14="http://schemas.microsoft.com/office/powerpoint/2010/main" val="33192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10135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 </a:t>
            </a:r>
            <a:r>
              <a:rPr lang="en-US" dirty="0" err="1">
                <a:solidFill>
                  <a:schemeClr val="bg1"/>
                </a:solidFill>
              </a:rPr>
              <a:t>Girshick</a:t>
            </a:r>
            <a:r>
              <a:rPr lang="en-US" dirty="0">
                <a:solidFill>
                  <a:schemeClr val="bg1"/>
                </a:solidFill>
              </a:rPr>
              <a:t>, Ross, et al. "Rich feature hierarchies for accurate object detection and semantic segmentation." </a:t>
            </a:r>
            <a:r>
              <a:rPr lang="en-US" i="1" dirty="0">
                <a:solidFill>
                  <a:schemeClr val="bg1"/>
                </a:solidFill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</a:rPr>
              <a:t>. 2014.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06954D-66BF-BD49-BEEA-1731F5E654C2}"/>
              </a:ext>
            </a:extLst>
          </p:cNvPr>
          <p:cNvGrpSpPr/>
          <p:nvPr/>
        </p:nvGrpSpPr>
        <p:grpSpPr>
          <a:xfrm>
            <a:off x="838200" y="1471108"/>
            <a:ext cx="8238893" cy="2932771"/>
            <a:chOff x="1841810" y="1839951"/>
            <a:chExt cx="8238893" cy="2932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6D89A-57AF-8545-B5CF-0376DBACA7A9}"/>
                </a:ext>
              </a:extLst>
            </p:cNvPr>
            <p:cNvSpPr txBox="1"/>
            <p:nvPr/>
          </p:nvSpPr>
          <p:spPr>
            <a:xfrm>
              <a:off x="1841810" y="1839951"/>
              <a:ext cx="8238893" cy="2932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C80A23-5D87-0F46-BAA0-C5CDDAE6F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3789" y="2195358"/>
              <a:ext cx="7208252" cy="19658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54B9EF-BA84-554B-B50E-0FF45CF25409}"/>
              </a:ext>
            </a:extLst>
          </p:cNvPr>
          <p:cNvSpPr txBox="1"/>
          <p:nvPr/>
        </p:nvSpPr>
        <p:spPr>
          <a:xfrm>
            <a:off x="9524412" y="2784871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10C3E-A8AF-7F4F-8316-620DFADEB40E}"/>
              </a:ext>
            </a:extLst>
          </p:cNvPr>
          <p:cNvSpPr/>
          <p:nvPr/>
        </p:nvSpPr>
        <p:spPr>
          <a:xfrm>
            <a:off x="8845722" y="3429000"/>
            <a:ext cx="346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Selective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search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Class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prediction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SVM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0B2375-4C81-574E-96C3-52ECBD959C31}"/>
              </a:ext>
            </a:extLst>
          </p:cNvPr>
          <p:cNvSpPr txBox="1"/>
          <p:nvPr/>
        </p:nvSpPr>
        <p:spPr>
          <a:xfrm>
            <a:off x="6430927" y="949329"/>
            <a:ext cx="5591945" cy="4616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34078-886B-9F41-9A3D-9BADA8D40A6B}"/>
              </a:ext>
            </a:extLst>
          </p:cNvPr>
          <p:cNvSpPr txBox="1"/>
          <p:nvPr/>
        </p:nvSpPr>
        <p:spPr>
          <a:xfrm>
            <a:off x="769433" y="3300761"/>
            <a:ext cx="5898995" cy="2265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704449"/>
            <a:ext cx="1013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 </a:t>
            </a:r>
            <a:r>
              <a:rPr lang="en-US" dirty="0" err="1">
                <a:solidFill>
                  <a:schemeClr val="bg1"/>
                </a:solidFill>
              </a:rPr>
              <a:t>Girshick</a:t>
            </a:r>
            <a:r>
              <a:rPr lang="en-US" dirty="0">
                <a:solidFill>
                  <a:schemeClr val="bg1"/>
                </a:solidFill>
              </a:rPr>
              <a:t>, Ross. "Fast r-</a:t>
            </a:r>
            <a:r>
              <a:rPr lang="en-US" dirty="0" err="1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." </a:t>
            </a:r>
            <a:r>
              <a:rPr lang="en-US" i="1" dirty="0">
                <a:solidFill>
                  <a:schemeClr val="bg1"/>
                </a:solidFill>
              </a:rPr>
              <a:t>Proceedings of the IEEE international conference on computer vision</a:t>
            </a:r>
            <a:r>
              <a:rPr lang="en-US" dirty="0">
                <a:solidFill>
                  <a:schemeClr val="bg1"/>
                </a:solidFill>
              </a:rPr>
              <a:t>. 2015.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A43C5-E4B1-854B-BD80-6010FA650CD8}"/>
              </a:ext>
            </a:extLst>
          </p:cNvPr>
          <p:cNvSpPr/>
          <p:nvPr/>
        </p:nvSpPr>
        <p:spPr>
          <a:xfrm>
            <a:off x="1148105" y="1499248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Fast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R-CNN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RoI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Prediction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dense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1C1C3-33E0-5F48-9674-760A6280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92" y="1028818"/>
            <a:ext cx="5170600" cy="4537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3DB3E-D60F-7E4E-ABCF-CB1B6C69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38" y="3440624"/>
            <a:ext cx="5433889" cy="17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4486D-A4D4-0242-A5B4-02045BAE8A1D}"/>
              </a:ext>
            </a:extLst>
          </p:cNvPr>
          <p:cNvSpPr txBox="1"/>
          <p:nvPr/>
        </p:nvSpPr>
        <p:spPr>
          <a:xfrm>
            <a:off x="4951141" y="1639229"/>
            <a:ext cx="6322742" cy="3612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27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of object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51406-6F93-6949-8283-774DEF492EC1}"/>
              </a:ext>
            </a:extLst>
          </p:cNvPr>
          <p:cNvSpPr/>
          <p:nvPr/>
        </p:nvSpPr>
        <p:spPr>
          <a:xfrm>
            <a:off x="669903" y="5566061"/>
            <a:ext cx="951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[5] Ren, </a:t>
            </a:r>
            <a:r>
              <a:rPr lang="en-US" dirty="0" err="1">
                <a:solidFill>
                  <a:schemeClr val="bg1"/>
                </a:solidFill>
              </a:rPr>
              <a:t>Shaoqing</a:t>
            </a:r>
            <a:r>
              <a:rPr lang="en-US" dirty="0">
                <a:solidFill>
                  <a:schemeClr val="bg1"/>
                </a:solidFill>
              </a:rPr>
              <a:t>, et al. "Faster r-</a:t>
            </a:r>
            <a:r>
              <a:rPr lang="en-US" dirty="0" err="1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: Towards real-time object detection with region proposal networks." </a:t>
            </a:r>
            <a:r>
              <a:rPr lang="en-US" i="1" dirty="0">
                <a:solidFill>
                  <a:schemeClr val="bg1"/>
                </a:solidFill>
              </a:rPr>
              <a:t>Advances in neural information processing systems</a:t>
            </a:r>
            <a:r>
              <a:rPr lang="en-US" dirty="0">
                <a:solidFill>
                  <a:schemeClr val="bg1"/>
                </a:solidFill>
              </a:rPr>
              <a:t>. 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069BC-F13A-904F-8273-AC610E5FA877}"/>
              </a:ext>
            </a:extLst>
          </p:cNvPr>
          <p:cNvSpPr txBox="1"/>
          <p:nvPr/>
        </p:nvSpPr>
        <p:spPr>
          <a:xfrm>
            <a:off x="565500" y="2466095"/>
            <a:ext cx="36838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Faster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R-CNN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Replace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selective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search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by region proposal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B252D-9393-D042-A7F0-65C654A3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15" y="1838357"/>
            <a:ext cx="5953584" cy="32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9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object detection models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E5C11-9F42-A34A-886C-5B0B0C2D1B84}"/>
              </a:ext>
            </a:extLst>
          </p:cNvPr>
          <p:cNvSpPr txBox="1">
            <a:spLocks/>
          </p:cNvSpPr>
          <p:nvPr/>
        </p:nvSpPr>
        <p:spPr>
          <a:xfrm>
            <a:off x="1689889" y="2107872"/>
            <a:ext cx="8205304" cy="3553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Bounding Box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085850" lvl="1" indent="-342900"/>
            <a:r>
              <a:rPr lang="en-US" altLang="zh-CN" dirty="0">
                <a:solidFill>
                  <a:schemeClr val="bg1"/>
                </a:solidFill>
              </a:rPr>
              <a:t>Generated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</a:p>
          <a:p>
            <a:pPr marL="1085850" lvl="1" indent="-342900"/>
            <a:endParaRPr lang="en-US" dirty="0">
              <a:solidFill>
                <a:schemeClr val="bg1"/>
              </a:solidFill>
            </a:endParaRPr>
          </a:p>
          <a:p>
            <a:pPr marL="1085850" lvl="1" indent="-342900"/>
            <a:r>
              <a:rPr lang="en-US" altLang="zh-CN" dirty="0">
                <a:solidFill>
                  <a:schemeClr val="bg1"/>
                </a:solidFill>
              </a:rPr>
              <a:t>Represented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e.g. (x, y, w, h)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E1F4F7-D4A2-FF43-A88B-A4955F96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43" y="1603381"/>
            <a:ext cx="2909766" cy="22422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605AF0-0231-6940-BE94-14F1CDBF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543" y="4223669"/>
            <a:ext cx="2909767" cy="21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21836</TotalTime>
  <Words>494</Words>
  <Application>Microsoft Macintosh PowerPoint</Application>
  <PresentationFormat>Widescreen</PresentationFormat>
  <Paragraphs>113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Object Detection using GluonCV</vt:lpstr>
      <vt:lpstr>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Popular models of object detection</vt:lpstr>
      <vt:lpstr>Evaluating object detection models</vt:lpstr>
      <vt:lpstr>Evaluating object detection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241</cp:revision>
  <dcterms:created xsi:type="dcterms:W3CDTF">2018-05-23T17:43:54Z</dcterms:created>
  <dcterms:modified xsi:type="dcterms:W3CDTF">2019-10-17T23:53:18Z</dcterms:modified>
</cp:coreProperties>
</file>